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63" r:id="rId3"/>
    <p:sldId id="277" r:id="rId4"/>
    <p:sldId id="278" r:id="rId5"/>
    <p:sldId id="279" r:id="rId6"/>
    <p:sldId id="257" r:id="rId7"/>
    <p:sldId id="282" r:id="rId8"/>
    <p:sldId id="281" r:id="rId9"/>
    <p:sldId id="270" r:id="rId10"/>
    <p:sldId id="283" r:id="rId11"/>
    <p:sldId id="266" r:id="rId12"/>
    <p:sldId id="271" r:id="rId13"/>
    <p:sldId id="286" r:id="rId14"/>
    <p:sldId id="287" r:id="rId15"/>
    <p:sldId id="267" r:id="rId16"/>
    <p:sldId id="268" r:id="rId17"/>
    <p:sldId id="264" r:id="rId18"/>
    <p:sldId id="274" r:id="rId19"/>
    <p:sldId id="258" r:id="rId20"/>
    <p:sldId id="259" r:id="rId21"/>
    <p:sldId id="260" r:id="rId22"/>
    <p:sldId id="261" r:id="rId23"/>
    <p:sldId id="262" r:id="rId24"/>
    <p:sldId id="276" r:id="rId25"/>
    <p:sldId id="275" r:id="rId26"/>
    <p:sldId id="269" r:id="rId27"/>
    <p:sldId id="288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50;&#1054;&#1053;&#1050;&#1059;&#1056;&#1057;%202020&#1075;\&#1052;&#1040;&#1057;&#1058;&#1045;&#1056;-&#1050;&#1051;&#1040;&#1057;&#1057;\&#1063;&#1040;&#1049;&#1053;&#1040;&#1071;%20&#1062;&#1045;&#1056;&#1045;&#1052;&#1054;&#1053;&#1048;&#1071;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ownloads\картинка-Доброе-утро-Коллеги-Доброе-утро-8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12068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Приёмы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5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«Зеркало»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Рвал дед лавр</a:t>
            </a:r>
          </a:p>
          <a:p>
            <a:pPr>
              <a:buNone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«Сказки наоборот»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Положительные герои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становятся отрицательными</a:t>
            </a:r>
          </a:p>
          <a:p>
            <a:pPr>
              <a:buNone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«Перевёртыши»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Мышка в босоножках 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Кот в сапогах    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05398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Приёмы</a:t>
            </a:r>
            <a:endParaRPr lang="ru-RU" sz="3200" b="1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admin\Downloads\img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556792"/>
            <a:ext cx="5517656" cy="3528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1844824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 причина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деревья,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факты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имеют один большой ствол, покрытый корой, от которого отходят ветки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 причина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кустарники,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факты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имеют много стволов- стволики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 причина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травы,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факты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имеют мягкий зелёный стебель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приёмы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admin\Downloads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403976" cy="5552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Приёмы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ownloads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45232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Приёмы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admin\Downloads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380312" cy="5535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Работа с информацией на «</a:t>
            </a:r>
            <a:r>
              <a:rPr lang="ru-RU" sz="3200" b="1" dirty="0" err="1" smtClean="0">
                <a:solidFill>
                  <a:schemeClr val="tx1"/>
                </a:solidFill>
                <a:latin typeface="Georgia" pitchFamily="18" charset="0"/>
              </a:rPr>
              <a:t>Яндекс.Учебник</a:t>
            </a: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4807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01608" cy="8689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умение ориентироваться в источнике информации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23" y="1268760"/>
            <a:ext cx="63864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Умение извлекать информацию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900" y="1307814"/>
            <a:ext cx="7526500" cy="52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Умение извлекать информацию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admin\Downloads\70c68fe31c4f7d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367903" cy="5343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Работа с информацией  на «</a:t>
            </a:r>
            <a:r>
              <a:rPr lang="ru-RU" sz="3200" b="1" dirty="0" err="1" smtClean="0">
                <a:solidFill>
                  <a:schemeClr val="tx1"/>
                </a:solidFill>
                <a:latin typeface="Georgia" pitchFamily="18" charset="0"/>
              </a:rPr>
              <a:t>Учи.ру</a:t>
            </a: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»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26" y="1340768"/>
            <a:ext cx="861573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23528" y="3933056"/>
            <a:ext cx="180020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u="sng" dirty="0" smtClean="0">
                <a:latin typeface="Georgia" pitchFamily="18" charset="0"/>
              </a:rPr>
              <a:t>Требования  к современному уроку</a:t>
            </a:r>
            <a:r>
              <a:rPr lang="ru-RU" sz="2800" dirty="0" smtClean="0">
                <a:latin typeface="Georgia" pitchFamily="18" charset="0"/>
              </a:rPr>
              <a:t>: дидактические требования, психологические, организация познавательной деятельности,  возрастные особенности, гигиенические, требования к технике проведения, использование современных технологий, различных методов и приёмов.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667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Настоящий  урок начинается </a:t>
            </a:r>
          </a:p>
          <a:p>
            <a:pPr algn="ctr"/>
            <a:r>
              <a:rPr lang="ru-RU" sz="3200" b="1" dirty="0" smtClean="0">
                <a:latin typeface="Georgia" pitchFamily="18" charset="0"/>
              </a:rPr>
              <a:t>не со звонка, а задолго до него.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3284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Функциональная грамотность на «</a:t>
            </a:r>
            <a:r>
              <a:rPr lang="ru-RU" sz="3200" b="1" dirty="0" err="1" smtClean="0">
                <a:solidFill>
                  <a:schemeClr val="tx1"/>
                </a:solidFill>
                <a:latin typeface="Georgia" pitchFamily="18" charset="0"/>
              </a:rPr>
              <a:t>Учи.ру</a:t>
            </a: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»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09781"/>
            <a:ext cx="7467600" cy="46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40960" cy="61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409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задание по формированию естественнонаучной грамотности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625" y="1600200"/>
            <a:ext cx="73027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Восприятие информации</a:t>
            </a:r>
            <a:endParaRPr lang="ru-RU" sz="3200" b="1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91264" cy="4629128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pPr fontAlgn="base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1-4 мин.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5-23 мин.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23-34 мин.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35-45 мин.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Усвояемость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60 %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80 %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45-60 %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6 %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Время</a:t>
            </a: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использования</a:t>
            </a: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dirty="0" smtClean="0">
                <a:latin typeface="Georgia" pitchFamily="18" charset="0"/>
              </a:rPr>
              <a:t>Общее время использования </a:t>
            </a:r>
            <a:r>
              <a:rPr lang="ru-RU" sz="2800" b="1" dirty="0" smtClean="0">
                <a:latin typeface="Georgia" pitchFamily="18" charset="0"/>
              </a:rPr>
              <a:t>интерактивной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</a:rPr>
              <a:t>доски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на уроке для детей разного возраста: до 10 лет максимум 20 минут, старше 10 лет – 30 минут.</a:t>
            </a:r>
          </a:p>
          <a:p>
            <a:pPr lvl="0"/>
            <a:r>
              <a:rPr lang="ru-RU" sz="2800" dirty="0" smtClean="0">
                <a:latin typeface="Georgia" pitchFamily="18" charset="0"/>
              </a:rPr>
              <a:t>Общая длительность использования </a:t>
            </a:r>
            <a:r>
              <a:rPr lang="ru-RU" sz="2800" b="1" dirty="0" smtClean="0">
                <a:latin typeface="Georgia" pitchFamily="18" charset="0"/>
              </a:rPr>
              <a:t>компьютера</a:t>
            </a:r>
            <a:r>
              <a:rPr lang="ru-RU" sz="2800" dirty="0" smtClean="0">
                <a:latin typeface="Georgia" pitchFamily="18" charset="0"/>
              </a:rPr>
              <a:t> на уроке: 1-2 класс не больше 20 минут; 3-4 класс – 25 минут; 5-9 класс – 30 минут; 10-11 класс – 35 минут.</a:t>
            </a:r>
          </a:p>
          <a:p>
            <a:pPr lvl="0"/>
            <a:r>
              <a:rPr lang="ru-RU" sz="2800" dirty="0" smtClean="0">
                <a:latin typeface="Georgia" pitchFamily="18" charset="0"/>
              </a:rPr>
              <a:t>Продолжительность непрерывного использования </a:t>
            </a:r>
            <a:r>
              <a:rPr lang="ru-RU" sz="2800" b="1" dirty="0" smtClean="0">
                <a:latin typeface="Georgia" pitchFamily="18" charset="0"/>
              </a:rPr>
              <a:t>электронных средств обучения</a:t>
            </a:r>
            <a:r>
              <a:rPr lang="ru-RU" sz="2800" dirty="0" smtClean="0">
                <a:latin typeface="Georgia" pitchFamily="18" charset="0"/>
              </a:rPr>
              <a:t>: для детей 5-7 лет не дольше 7 минут; учащихся 1-4 классов – 10 минут; 5-9 классов – 15 минут.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Формула успеха 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3600" b="1" dirty="0" smtClean="0">
                <a:latin typeface="Georgia" pitchFamily="18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ОВЛАДЕНИЕ</a:t>
            </a:r>
            <a:r>
              <a:rPr lang="ru-RU" sz="3600" b="1" dirty="0" smtClean="0">
                <a:latin typeface="Georgia" pitchFamily="18" charset="0"/>
              </a:rPr>
              <a:t> = УСВОЕНИЕ + ПРИМЕНЕНИЕ НА ПРАКТИКЕ»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Дополнительная информация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admin\Downloads\img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608512" cy="2592288"/>
          </a:xfrm>
          <a:prstGeom prst="rect">
            <a:avLst/>
          </a:prstGeom>
          <a:noFill/>
        </p:spPr>
      </p:pic>
      <p:pic>
        <p:nvPicPr>
          <p:cNvPr id="5123" name="Picture 3" descr="C:\Users\admin\Downloads\1608812253_1-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4752528" cy="2903794"/>
          </a:xfrm>
          <a:prstGeom prst="rect">
            <a:avLst/>
          </a:prstGeom>
          <a:noFill/>
        </p:spPr>
      </p:pic>
      <p:pic>
        <p:nvPicPr>
          <p:cNvPr id="5124" name="Picture 4" descr="C:\Users\admin\Downloads\5d6fed14-9480-4e35-b5eb-8291efdde4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96752"/>
            <a:ext cx="4427984" cy="2162189"/>
          </a:xfrm>
          <a:prstGeom prst="rect">
            <a:avLst/>
          </a:prstGeom>
          <a:noFill/>
        </p:spPr>
      </p:pic>
      <p:pic>
        <p:nvPicPr>
          <p:cNvPr id="5125" name="Picture 5" descr="C:\Users\admin\Downloads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501008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Пожелание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Учить детей сегодня трудно,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 раньше было нелегко.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Читать, считать, писать учили: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«Даёт корова молоко».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Век XXI – век открытий,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Век инноваций, новизны,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Но от учителя зависит,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Какими дети быть должны.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Желаю вам, чтоб дети в вашем классе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Светились от улыбок и любви,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Здоровья вам и творческих успехов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век инноваций, новизны!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560840" cy="56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ЧАЙНАЯ ЦЕРЕМОН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Практические дела всегда говорят громче, чем слова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060848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прочные знания, это те, которые добыты самостоятельным трудом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обучение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сотрудничестве;</a:t>
            </a:r>
          </a:p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применять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знания               	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9410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40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altLang="ru-RU" sz="40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</a:br>
            <a:endParaRPr lang="ru-RU" altLang="ru-RU" sz="40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787241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Функциональная грамотность – способность человека вступать в отношения с внешней средой и максимально быстро адаптироваться и функционировать в ней. </a:t>
            </a:r>
          </a:p>
          <a:p>
            <a:pPr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Основы функциональной грамотности закладываются в начальной школе…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Georgia" pitchFamily="18" charset="0"/>
                <a:cs typeface="Times New Roman" pitchFamily="18" charset="0"/>
              </a:rPr>
              <a:t>Что  же такое «функциональная грамотность» 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72008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Функциональная  грамотность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ownloads\82f726579c0558e6ffd5a7e3ab6949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59"/>
            <a:ext cx="7560840" cy="5339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deo_1015857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6878568" cy="54877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191885">
            <a:off x="3239408" y="4572256"/>
            <a:ext cx="5574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ШКОЛА РЕМОНТА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8640"/>
            <a:ext cx="76328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Математическая грамотность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Читательская грамотность</a:t>
            </a:r>
            <a:br>
              <a:rPr lang="ru-RU" sz="3200" b="1" dirty="0" smtClean="0">
                <a:latin typeface="Georgia" pitchFamily="18" charset="0"/>
              </a:rPr>
            </a:br>
            <a:endParaRPr lang="ru-RU" sz="3200" dirty="0"/>
          </a:p>
        </p:txBody>
      </p:sp>
      <p:pic>
        <p:nvPicPr>
          <p:cNvPr id="1026" name="Picture 2" descr="C:\Users\admin\Downloads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приёмы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0080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В этом тексте  21 ошибка! Найди их!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Вгнизде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пищят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грочята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Птинцы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сутра просят есть. весь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грочи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ищют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пищю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молышей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Вот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свежоя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пашня. грачи ходят по ней и вы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бирают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чирвяков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сваих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дитей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малышы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будут сыты.</a:t>
            </a:r>
            <a:r>
              <a:rPr lang="ru-RU" sz="2800" dirty="0" smtClean="0"/>
              <a:t> 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724</TotalTime>
  <Words>372</Words>
  <Application>Microsoft Office PowerPoint</Application>
  <PresentationFormat>Экран (4:3)</PresentationFormat>
  <Paragraphs>70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Слайд 1</vt:lpstr>
      <vt:lpstr>Слайд 2</vt:lpstr>
      <vt:lpstr>Слайд 3</vt:lpstr>
      <vt:lpstr>Слайд 4</vt:lpstr>
      <vt:lpstr> </vt:lpstr>
      <vt:lpstr>Функциональная  грамотность</vt:lpstr>
      <vt:lpstr>Слайд 7</vt:lpstr>
      <vt:lpstr>Слайд 8</vt:lpstr>
      <vt:lpstr>приёмы</vt:lpstr>
      <vt:lpstr>Приёмы</vt:lpstr>
      <vt:lpstr>Приёмы</vt:lpstr>
      <vt:lpstr>приёмы</vt:lpstr>
      <vt:lpstr>Приёмы</vt:lpstr>
      <vt:lpstr>Приёмы</vt:lpstr>
      <vt:lpstr>Работа с информацией на «Яндекс.Учебник»</vt:lpstr>
      <vt:lpstr>умение ориентироваться в источнике информации</vt:lpstr>
      <vt:lpstr>Умение извлекать информацию</vt:lpstr>
      <vt:lpstr>Умение извлекать информацию</vt:lpstr>
      <vt:lpstr>Работа с информацией  на «Учи.ру»</vt:lpstr>
      <vt:lpstr>Слайд 20</vt:lpstr>
      <vt:lpstr>Функциональная грамотность на «Учи.ру»</vt:lpstr>
      <vt:lpstr>Слайд 22</vt:lpstr>
      <vt:lpstr>задание по формированию естественнонаучной грамотности</vt:lpstr>
      <vt:lpstr>Восприятие информации</vt:lpstr>
      <vt:lpstr>Время использования </vt:lpstr>
      <vt:lpstr>Формула успеха </vt:lpstr>
      <vt:lpstr>Дополнительная информация</vt:lpstr>
      <vt:lpstr>Пожелание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76</cp:revision>
  <dcterms:created xsi:type="dcterms:W3CDTF">2021-08-25T09:33:38Z</dcterms:created>
  <dcterms:modified xsi:type="dcterms:W3CDTF">2021-08-26T04:40:29Z</dcterms:modified>
</cp:coreProperties>
</file>