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06" r:id="rId3"/>
    <p:sldId id="326" r:id="rId4"/>
    <p:sldId id="308" r:id="rId5"/>
    <p:sldId id="323" r:id="rId6"/>
    <p:sldId id="321" r:id="rId7"/>
    <p:sldId id="319" r:id="rId8"/>
    <p:sldId id="307" r:id="rId9"/>
    <p:sldId id="303" r:id="rId10"/>
    <p:sldId id="305" r:id="rId11"/>
    <p:sldId id="304" r:id="rId12"/>
    <p:sldId id="287" r:id="rId13"/>
    <p:sldId id="288" r:id="rId14"/>
    <p:sldId id="311" r:id="rId15"/>
    <p:sldId id="332" r:id="rId16"/>
    <p:sldId id="289" r:id="rId17"/>
    <p:sldId id="309" r:id="rId18"/>
    <p:sldId id="320" r:id="rId19"/>
    <p:sldId id="331" r:id="rId20"/>
    <p:sldId id="310" r:id="rId21"/>
    <p:sldId id="312" r:id="rId22"/>
    <p:sldId id="338" r:id="rId23"/>
    <p:sldId id="315" r:id="rId24"/>
    <p:sldId id="339" r:id="rId25"/>
    <p:sldId id="340" r:id="rId26"/>
    <p:sldId id="317" r:id="rId27"/>
    <p:sldId id="341" r:id="rId28"/>
    <p:sldId id="334" r:id="rId29"/>
    <p:sldId id="335" r:id="rId30"/>
    <p:sldId id="314" r:id="rId31"/>
    <p:sldId id="342" r:id="rId32"/>
    <p:sldId id="343" r:id="rId33"/>
    <p:sldId id="344" r:id="rId34"/>
    <p:sldId id="316" r:id="rId35"/>
    <p:sldId id="333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27" r:id="rId45"/>
    <p:sldId id="353" r:id="rId46"/>
    <p:sldId id="355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57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52403-76A3-470A-AB32-D8EBCC8B0A3F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AB62A-53C5-4E9C-9BDB-C570B46C6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18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688C-13A0-43F4-BD5E-E567836180B3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971B-194E-42AB-ACB0-9E05BFF3A07B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F91C-13D5-4D94-97B5-099C8602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08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35896" y="1268760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Развитие  функциональной грамотности  учащихся </a:t>
            </a:r>
            <a:br>
              <a:rPr lang="ru-RU" sz="4400" b="1" dirty="0" smtClean="0">
                <a:solidFill>
                  <a:srgbClr val="7030A0"/>
                </a:solidFill>
              </a:rPr>
            </a:br>
            <a:r>
              <a:rPr lang="ru-RU" sz="4400" b="1" dirty="0" smtClean="0">
                <a:solidFill>
                  <a:srgbClr val="7030A0"/>
                </a:solidFill>
              </a:rPr>
              <a:t>начальной школы 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6937" y="5773906"/>
            <a:ext cx="402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МБОУ «Майская СОШ» </a:t>
            </a:r>
            <a:r>
              <a:rPr lang="ru-RU" dirty="0" err="1" smtClean="0">
                <a:solidFill>
                  <a:schemeClr val="tx2"/>
                </a:solidFill>
              </a:rPr>
              <a:t>Умурзакова</a:t>
            </a:r>
            <a:r>
              <a:rPr lang="ru-RU" dirty="0" smtClean="0">
                <a:solidFill>
                  <a:schemeClr val="tx2"/>
                </a:solidFill>
              </a:rPr>
              <a:t> Г.А.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692696"/>
            <a:ext cx="639045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2. Интеллектуально-речевые умения.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/>
              <a:t>а) Рецептивные (умения слушать, читать):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– использовать различные виды чтения (просмотровое, ознакомительное, изучающее);</a:t>
            </a:r>
            <a:br>
              <a:rPr lang="ru-RU" sz="1600" b="1" dirty="0" smtClean="0"/>
            </a:br>
            <a:r>
              <a:rPr lang="ru-RU" sz="1600" b="1" dirty="0" smtClean="0"/>
              <a:t>– делить текст на </a:t>
            </a:r>
            <a:r>
              <a:rPr lang="ru-RU" sz="1600" b="1" dirty="0" err="1" smtClean="0"/>
              <a:t>структурносмысловые</a:t>
            </a:r>
            <a:r>
              <a:rPr lang="ru-RU" sz="1600" b="1" dirty="0" smtClean="0"/>
              <a:t> части;</a:t>
            </a:r>
            <a:br>
              <a:rPr lang="ru-RU" sz="1600" b="1" dirty="0" smtClean="0"/>
            </a:br>
            <a:r>
              <a:rPr lang="ru-RU" sz="1600" b="1" dirty="0" smtClean="0"/>
              <a:t>– самостоятельно ставить вопросы к тексту;</a:t>
            </a:r>
            <a:br>
              <a:rPr lang="ru-RU" sz="1600" b="1" dirty="0" smtClean="0"/>
            </a:br>
            <a:r>
              <a:rPr lang="ru-RU" sz="1600" b="1" dirty="0" smtClean="0"/>
              <a:t>– вести диалог с автором текста;</a:t>
            </a:r>
            <a:br>
              <a:rPr lang="ru-RU" sz="1600" b="1" dirty="0" smtClean="0"/>
            </a:br>
            <a:r>
              <a:rPr lang="ru-RU" sz="1600" b="1" dirty="0" smtClean="0"/>
              <a:t>– отвечать на вопросы учителя по тексту;</a:t>
            </a:r>
            <a:br>
              <a:rPr lang="ru-RU" sz="1600" b="1" dirty="0" smtClean="0"/>
            </a:br>
            <a:r>
              <a:rPr lang="ru-RU" sz="1600" b="1" dirty="0" smtClean="0"/>
              <a:t>– выделять в тексте главное;</a:t>
            </a:r>
            <a:br>
              <a:rPr lang="ru-RU" sz="1600" b="1" dirty="0" smtClean="0"/>
            </a:br>
            <a:r>
              <a:rPr lang="ru-RU" sz="1600" b="1" dirty="0" smtClean="0"/>
              <a:t>– составлять простой план текста;</a:t>
            </a:r>
            <a:br>
              <a:rPr lang="ru-RU" sz="1600" b="1" dirty="0" smtClean="0"/>
            </a:br>
            <a:r>
              <a:rPr lang="ru-RU" sz="1600" b="1" dirty="0" smtClean="0"/>
              <a:t>– составлять таблицу, схему по со  держанию текста;</a:t>
            </a:r>
            <a:br>
              <a:rPr lang="ru-RU" sz="1600" b="1" dirty="0" smtClean="0"/>
            </a:br>
            <a:r>
              <a:rPr lang="ru-RU" sz="1600" b="1" dirty="0" smtClean="0"/>
              <a:t>– находить ключевые слова;</a:t>
            </a:r>
            <a:br>
              <a:rPr lang="ru-RU" sz="1600" b="1" dirty="0" smtClean="0"/>
            </a:br>
            <a:r>
              <a:rPr lang="ru-RU" sz="1600" b="1" dirty="0" smtClean="0"/>
              <a:t>– соотносить заглавие с содержанием текста;</a:t>
            </a:r>
            <a:br>
              <a:rPr lang="ru-RU" sz="1600" b="1" dirty="0" smtClean="0"/>
            </a:br>
            <a:r>
              <a:rPr lang="ru-RU" sz="2000" b="1" dirty="0" smtClean="0"/>
              <a:t>б) продуктивные (умения говорить, писать):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– подробно пересказывать текст с опорой на план (схему, таблицу);</a:t>
            </a:r>
            <a:br>
              <a:rPr lang="ru-RU" sz="1600" b="1" dirty="0" smtClean="0"/>
            </a:br>
            <a:r>
              <a:rPr lang="ru-RU" sz="1600" b="1" dirty="0" smtClean="0"/>
              <a:t>– создавать текст-повествование и текст-описание в разговорном стиле (устно и письменно);</a:t>
            </a:r>
            <a:br>
              <a:rPr lang="ru-RU" sz="1600" b="1" dirty="0" smtClean="0"/>
            </a:br>
            <a:r>
              <a:rPr lang="ru-RU" sz="1600" b="1" dirty="0" smtClean="0"/>
              <a:t>– создавать текст-повествование в </a:t>
            </a:r>
            <a:r>
              <a:rPr lang="ru-RU" sz="1600" b="1" dirty="0" err="1" smtClean="0"/>
              <a:t>учебнонаучном</a:t>
            </a:r>
            <a:r>
              <a:rPr lang="ru-RU" sz="1600" b="1" dirty="0" smtClean="0"/>
              <a:t> стиле (устно);</a:t>
            </a:r>
            <a:br>
              <a:rPr lang="ru-RU" sz="1600" b="1" dirty="0" smtClean="0"/>
            </a:br>
            <a:r>
              <a:rPr lang="ru-RU" sz="1600" b="1" dirty="0" smtClean="0"/>
              <a:t>– озаглавливать текст;</a:t>
            </a:r>
            <a:br>
              <a:rPr lang="ru-RU" sz="1600" b="1" dirty="0" smtClean="0"/>
            </a:br>
            <a:r>
              <a:rPr lang="ru-RU" sz="1600" b="1" dirty="0" smtClean="0"/>
              <a:t>– подробно излагать текст-повествование (письменное изложение);</a:t>
            </a:r>
            <a:br>
              <a:rPr lang="ru-RU" sz="1600" b="1" dirty="0" smtClean="0"/>
            </a:br>
            <a:r>
              <a:rPr lang="ru-RU" sz="1600" b="1" dirty="0" smtClean="0"/>
              <a:t>– исправлять тексты по условным обозначениям учителя.</a:t>
            </a:r>
            <a:endParaRPr lang="ru-RU" sz="16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548680"/>
            <a:ext cx="57606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3. Коммуникативные умения: </a:t>
            </a:r>
          </a:p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– вступать в диалог с учителем и сверстниками;</a:t>
            </a:r>
            <a:br>
              <a:rPr lang="ru-RU" sz="2000" b="1" dirty="0" smtClean="0"/>
            </a:br>
            <a:r>
              <a:rPr lang="ru-RU" sz="2000" b="1" dirty="0" smtClean="0"/>
              <a:t>– высказывать и аргументировать  свою точку зрения; воспринимать </a:t>
            </a:r>
            <a:br>
              <a:rPr lang="ru-RU" sz="2000" b="1" dirty="0" smtClean="0"/>
            </a:br>
            <a:r>
              <a:rPr lang="ru-RU" sz="2000" b="1" dirty="0" smtClean="0"/>
              <a:t>аргументы собеседника;</a:t>
            </a:r>
            <a:br>
              <a:rPr lang="ru-RU" sz="2000" b="1" dirty="0" smtClean="0"/>
            </a:br>
            <a:r>
              <a:rPr lang="ru-RU" sz="2000" b="1" dirty="0" smtClean="0"/>
              <a:t>– обсуждать проблему (вопрос, задание) в группе (в паре);</a:t>
            </a:r>
            <a:br>
              <a:rPr lang="ru-RU" sz="2000" b="1" dirty="0" smtClean="0"/>
            </a:br>
            <a:r>
              <a:rPr lang="ru-RU" sz="2000" b="1" dirty="0" smtClean="0"/>
              <a:t>– договариваться, согласовывать позиции в группе (в паре), чтобы  делать что-то сообща.</a:t>
            </a:r>
            <a:br>
              <a:rPr lang="ru-RU" sz="2000" b="1" dirty="0" smtClean="0"/>
            </a:br>
            <a:endParaRPr lang="ru-RU" sz="20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51720" y="1124744"/>
            <a:ext cx="6859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Орфографическая грамотность - это составная часть общей языковой культуры, залог точности выражения мысли и взаимопонимания, основа развития ключевых компетенций учащихся.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483768" y="2924944"/>
            <a:ext cx="63554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Формирование навыков грамотного письма у школьников  -  одна из самых трудных задач, которую приходится решать учителю. Но именно эта задача обозначается как важнейшая программная установка при формировании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функционально грамотной личности.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16903" y="-17377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979712" y="332657"/>
            <a:ext cx="690830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Отработка  орфографической зоркости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2123728" y="1124744"/>
            <a:ext cx="6336249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Отработка способов обнаружения орфограмм осуществляется в ходе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-зрительного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-предупредительного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-выборочного диктантов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/>
              <a:t>     -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орфографическом выделении орфограмм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- в ходе звукобуквенного анализа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-при разборе слов по составу.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99792" y="548680"/>
            <a:ext cx="57606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Применяются  вместо развернутого комментирования (или наряду с ним) письменное комментирование: подчеркивание орфограмм, выделение орфограммы  простым карандашом (зеленой пастой).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При подчеркивании орфограммы ученик фиксирует свое умение обнаружить ее, при графическом обозначении орфограммы - определить ее тип, отмечая опознавательные признаки орфограммы, доказательство ее правописания, способ проверки.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339752" y="1159006"/>
            <a:ext cx="61206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/>
              <a:t>Вспыхнул первый луч..  со…</a:t>
            </a:r>
            <a:r>
              <a:rPr lang="ru-RU" sz="2400" b="1" dirty="0" err="1" smtClean="0"/>
              <a:t>нца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Ноч</a:t>
            </a:r>
            <a:r>
              <a:rPr lang="ru-RU" sz="2400" b="1" dirty="0" smtClean="0"/>
              <a:t>…</a:t>
            </a:r>
            <a:r>
              <a:rPr lang="ru-RU" sz="2400" b="1" dirty="0" err="1" smtClean="0"/>
              <a:t>ная</a:t>
            </a:r>
            <a:r>
              <a:rPr lang="ru-RU" sz="2400" b="1" dirty="0" smtClean="0"/>
              <a:t> </a:t>
            </a:r>
            <a:r>
              <a:rPr lang="ru-RU" sz="2400" b="1" i="1" dirty="0" smtClean="0"/>
              <a:t>тьма</a:t>
            </a:r>
            <a:r>
              <a:rPr lang="ru-RU" sz="2400" b="1" dirty="0" smtClean="0"/>
              <a:t> </a:t>
            </a:r>
            <a:r>
              <a:rPr lang="ru-RU" sz="2400" b="1" baseline="30000" dirty="0" smtClean="0"/>
              <a:t>1</a:t>
            </a:r>
            <a:r>
              <a:rPr lang="ru-RU" sz="2400" b="1" dirty="0" smtClean="0"/>
              <a:t> укрылась в густой л…</a:t>
            </a:r>
            <a:r>
              <a:rPr lang="ru-RU" sz="2400" b="1" dirty="0" err="1" smtClean="0"/>
              <a:t>стве</a:t>
            </a:r>
            <a:r>
              <a:rPr lang="ru-RU" sz="2400" b="1" dirty="0" smtClean="0"/>
              <a:t> д…рев…ев. Пр…</a:t>
            </a:r>
            <a:r>
              <a:rPr lang="ru-RU" sz="2400" b="1" dirty="0" err="1" smtClean="0"/>
              <a:t>снулись</a:t>
            </a:r>
            <a:r>
              <a:rPr lang="ru-RU" sz="2400" b="1" dirty="0" smtClean="0"/>
              <a:t> малиновки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. Пер…я на их </a:t>
            </a:r>
            <a:r>
              <a:rPr lang="ru-RU" sz="2400" b="1" dirty="0" err="1" smtClean="0"/>
              <a:t>гру</a:t>
            </a:r>
            <a:r>
              <a:rPr lang="ru-RU" sz="2400" b="1" dirty="0" smtClean="0"/>
              <a:t>…ках</a:t>
            </a:r>
            <a:r>
              <a:rPr lang="ru-RU" sz="2400" b="1" baseline="30000" dirty="0" smtClean="0"/>
              <a:t>2 </a:t>
            </a:r>
            <a:r>
              <a:rPr lang="ru-RU" sz="2400" b="1" dirty="0" smtClean="0"/>
              <a:t> окрасились в цвет зари. </a:t>
            </a:r>
            <a:r>
              <a:rPr lang="ru-RU" sz="2400" b="1" dirty="0" err="1" smtClean="0"/>
              <a:t>Забл</a:t>
            </a:r>
            <a:r>
              <a:rPr lang="ru-RU" sz="2400" b="1" dirty="0" smtClean="0"/>
              <a:t>…стели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на лист…</a:t>
            </a:r>
            <a:r>
              <a:rPr lang="ru-RU" sz="2400" b="1" dirty="0" err="1" smtClean="0"/>
              <a:t>ях</a:t>
            </a:r>
            <a:r>
              <a:rPr lang="ru-RU" sz="2400" b="1" dirty="0" smtClean="0"/>
              <a:t> капли р…</a:t>
            </a:r>
            <a:r>
              <a:rPr lang="ru-RU" sz="2400" b="1" dirty="0" err="1" smtClean="0"/>
              <a:t>сы</a:t>
            </a:r>
            <a:r>
              <a:rPr lang="ru-RU" sz="2400" b="1" dirty="0" smtClean="0"/>
              <a:t>. </a:t>
            </a:r>
            <a:r>
              <a:rPr lang="ru-RU" sz="2400" b="1" dirty="0" smtClean="0">
                <a:solidFill>
                  <a:srgbClr val="FF0000"/>
                </a:solidFill>
              </a:rPr>
              <a:t>Над </a:t>
            </a:r>
            <a:r>
              <a:rPr lang="ru-RU" sz="2400" b="1" dirty="0" err="1" smtClean="0">
                <a:solidFill>
                  <a:srgbClr val="FF0000"/>
                </a:solidFill>
              </a:rPr>
              <a:t>цв</a:t>
            </a:r>
            <a:r>
              <a:rPr lang="ru-RU" sz="2400" b="1" dirty="0" smtClean="0">
                <a:solidFill>
                  <a:srgbClr val="FF0000"/>
                </a:solidFill>
              </a:rPr>
              <a:t>…</a:t>
            </a:r>
            <a:r>
              <a:rPr lang="ru-RU" sz="2400" b="1" dirty="0" err="1" smtClean="0">
                <a:solidFill>
                  <a:srgbClr val="FF0000"/>
                </a:solidFill>
              </a:rPr>
              <a:t>тами</a:t>
            </a:r>
            <a:r>
              <a:rPr lang="ru-RU" sz="2400" b="1" dirty="0" smtClean="0">
                <a:solidFill>
                  <a:srgbClr val="FF0000"/>
                </a:solidFill>
              </a:rPr>
              <a:t> стали кружить </a:t>
            </a:r>
            <a:r>
              <a:rPr lang="ru-RU" sz="2400" b="1" dirty="0" err="1" smtClean="0">
                <a:solidFill>
                  <a:srgbClr val="FF0000"/>
                </a:solidFill>
              </a:rPr>
              <a:t>з</a:t>
            </a:r>
            <a:r>
              <a:rPr lang="ru-RU" sz="2400" b="1" dirty="0" smtClean="0">
                <a:solidFill>
                  <a:srgbClr val="FF0000"/>
                </a:solidFill>
              </a:rPr>
              <a:t>…л…тистые</a:t>
            </a:r>
            <a:r>
              <a:rPr lang="ru-RU" sz="2400" b="1" baseline="30000" dirty="0" smtClean="0">
                <a:solidFill>
                  <a:srgbClr val="FF0000"/>
                </a:solidFill>
              </a:rPr>
              <a:t>2 </a:t>
            </a:r>
            <a:r>
              <a:rPr lang="ru-RU" sz="2400" b="1" dirty="0" smtClean="0">
                <a:solidFill>
                  <a:srgbClr val="FF0000"/>
                </a:solidFill>
              </a:rPr>
              <a:t> пчёлки.</a:t>
            </a:r>
            <a:r>
              <a:rPr lang="ru-RU" sz="2400" b="1" baseline="30000" dirty="0" smtClean="0"/>
              <a:t>4</a:t>
            </a:r>
            <a:r>
              <a:rPr lang="ru-RU" sz="2400" b="1" dirty="0" smtClean="0"/>
              <a:t> Они жадно п…ют </a:t>
            </a:r>
            <a:r>
              <a:rPr lang="ru-RU" sz="2400" b="1" dirty="0" err="1" smtClean="0"/>
              <a:t>сла</a:t>
            </a:r>
            <a:r>
              <a:rPr lang="ru-RU" sz="2400" b="1" dirty="0" smtClean="0"/>
              <a:t>…кий сок. Мелькают стр…</a:t>
            </a:r>
            <a:r>
              <a:rPr lang="ru-RU" sz="2400" b="1" dirty="0" err="1" smtClean="0"/>
              <a:t>жи</a:t>
            </a:r>
            <a:r>
              <a:rPr lang="ru-RU" sz="2400" b="1" dirty="0" smtClean="0"/>
              <a:t>. Хорошо иметь быстрые и </a:t>
            </a:r>
            <a:r>
              <a:rPr lang="ru-RU" sz="2400" b="1" dirty="0" err="1" smtClean="0"/>
              <a:t>лё</a:t>
            </a:r>
            <a:r>
              <a:rPr lang="ru-RU" sz="2400" b="1" dirty="0" smtClean="0"/>
              <a:t>….кие крыл…я. </a:t>
            </a:r>
          </a:p>
          <a:p>
            <a:r>
              <a:rPr lang="ru-RU" sz="2400" b="1" dirty="0" smtClean="0"/>
              <a:t>			             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2411760" y="2996952"/>
            <a:ext cx="6116216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Упр.  «Толковый словарь».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 Показывается  учащимся  любой предмет: ручка или монета и т.п.  Самостоятельно ученики записывают лексическое значение данного слова.  Затем зачитываются определения учащихся,  определение из словаря.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Одновременно вырабатываются орфографические, пунктуационные, речевые навыки  учащихся.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Словари должны быть непременным атрибутом каждого урока. Использование орфографических словарей при анализе диктанта, толковых - при изучении лексики, словарей-справочников - при выполнении определённых письменных работ.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2339752" y="692696"/>
            <a:ext cx="6116216" cy="780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Работа со словарями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476672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Логические задания  на уроках русского языка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user\Desktop\ребусы\ребусы рус.яз\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92896"/>
            <a:ext cx="2381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ребусы\ребусы рус.яз\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1772816"/>
            <a:ext cx="2381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ребусы\ребусы рус.яз\у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2381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ребусы\ребусы рус.яз\кк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53136"/>
            <a:ext cx="2381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627784" y="1093390"/>
            <a:ext cx="583264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1. Закончи буквенный ряд</a:t>
            </a:r>
            <a:r>
              <a:rPr lang="ru-RU" sz="2400" b="1" dirty="0" smtClean="0"/>
              <a:t>.</a:t>
            </a:r>
            <a:endParaRPr lang="ru-RU" sz="2400" dirty="0" smtClean="0"/>
          </a:p>
          <a:p>
            <a:r>
              <a:rPr lang="ru-RU" sz="2400" b="1" dirty="0" smtClean="0"/>
              <a:t>Щ          Ц           Т             П           Л    ?</a:t>
            </a:r>
          </a:p>
          <a:p>
            <a:endParaRPr lang="ru-RU" sz="2400" b="1" dirty="0" smtClean="0"/>
          </a:p>
          <a:p>
            <a:r>
              <a:rPr lang="ru-RU" sz="2400" b="1" dirty="0" smtClean="0">
                <a:solidFill>
                  <a:srgbClr val="7030A0"/>
                </a:solidFill>
              </a:rPr>
              <a:t>2. Слово по закономерности.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Гриб ( бирка ) актив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Мрак ( . . . . . ) атом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7030A0"/>
                </a:solidFill>
              </a:rPr>
              <a:t>3.  Подбери слово  </a:t>
            </a:r>
            <a:endParaRPr lang="ru-RU" sz="2400" b="1" dirty="0" smtClean="0"/>
          </a:p>
          <a:p>
            <a:r>
              <a:rPr lang="ru-RU" sz="2400" b="1" dirty="0" smtClean="0"/>
              <a:t>              </a:t>
            </a:r>
            <a:r>
              <a:rPr lang="ru-RU" sz="2400" b="1" dirty="0" err="1" smtClean="0"/>
              <a:t>Обы</a:t>
            </a:r>
            <a:r>
              <a:rPr lang="ru-RU" sz="2400" b="1" dirty="0" smtClean="0"/>
              <a:t> ( чай ) </a:t>
            </a:r>
            <a:r>
              <a:rPr lang="ru-RU" sz="2400" b="1" dirty="0" err="1" smtClean="0"/>
              <a:t>ка</a:t>
            </a:r>
            <a:r>
              <a:rPr lang="ru-RU" sz="2400" b="1" dirty="0" smtClean="0"/>
              <a:t>                     </a:t>
            </a:r>
          </a:p>
          <a:p>
            <a:r>
              <a:rPr lang="ru-RU" sz="2400" b="1" dirty="0" smtClean="0"/>
              <a:t>	</a:t>
            </a:r>
            <a:r>
              <a:rPr lang="ru-RU" sz="2400" b="1" dirty="0" err="1" smtClean="0"/>
              <a:t>Ме</a:t>
            </a:r>
            <a:r>
              <a:rPr lang="ru-RU" sz="2400" b="1" dirty="0" smtClean="0"/>
              <a:t> (…….) </a:t>
            </a:r>
            <a:r>
              <a:rPr lang="ru-RU" sz="2400" b="1" dirty="0" err="1" smtClean="0"/>
              <a:t>олад</a:t>
            </a:r>
            <a:endParaRPr lang="ru-RU" sz="2400" b="1" dirty="0" smtClean="0"/>
          </a:p>
          <a:p>
            <a:r>
              <a:rPr lang="ru-RU" sz="2400" b="1" dirty="0" smtClean="0"/>
              <a:t>			             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627784" y="1399421"/>
            <a:ext cx="583264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Логический тест на выделение существенного </a:t>
            </a:r>
          </a:p>
          <a:p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1. Стол, стул, кровать, пол, шкаф.</a:t>
            </a: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2. Молоко, сливки, сало, сметана, сыр.</a:t>
            </a: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3. Ботинки, сапоги, шнурки, валенки, тапочки.</a:t>
            </a: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4. Молоток, клещи, пила, гвоздь, топор.</a:t>
            </a: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5. Сладкий, горячий, кислый, горький, соленый.</a:t>
            </a: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6. Береза, сосна, дерево, дуб, ель.</a:t>
            </a: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7. Самолет, телега, человек, корабль, велосипед.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			             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620688"/>
            <a:ext cx="62464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Одна из важнейших задач современной школы – формирование функционально грамотных людей. </a:t>
            </a:r>
            <a:br>
              <a:rPr lang="ru-RU" sz="2400" b="1" dirty="0" smtClean="0"/>
            </a:br>
            <a:endParaRPr lang="ru-RU" sz="2400" b="1" dirty="0" smtClean="0"/>
          </a:p>
          <a:p>
            <a:r>
              <a:rPr lang="ru-RU" sz="2400" b="1" dirty="0" smtClean="0"/>
              <a:t>Что такое «функциональная грамотность»?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Функциональная грамотность – способность человека вступать в отношения с внешней средой, быстро адаптироваться и функционировать в ней. Основы функциональной грамотности закладываются в начальной школе, где идет интенсивное обучение различным видам речевой деятельности – письму и чтению, говорению и слушанию.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83768" y="764704"/>
            <a:ext cx="60486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Учебный  предмет </a:t>
            </a:r>
            <a:r>
              <a:rPr lang="ru-RU" sz="2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“Математика” </a:t>
            </a: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предполагает формирование математических  счетных навыков, ознакомление с основами геометрии; </a:t>
            </a: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формирование навыка самостоятельного распознавания расположения предметов на плоскости , </a:t>
            </a: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практическое умение ориентироваться во времени, умение решать задачи, сюжет которых связан с жизненными ситуациями.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39752" y="764704"/>
            <a:ext cx="6336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Особое значение сегодня придается формированию </a:t>
            </a:r>
            <a:r>
              <a:rPr lang="ru-RU" sz="2400" b="1" dirty="0" smtClean="0">
                <a:solidFill>
                  <a:srgbClr val="7030A0"/>
                </a:solidFill>
              </a:rPr>
              <a:t>логической грамотности </a:t>
            </a:r>
            <a:r>
              <a:rPr lang="ru-RU" sz="2400" b="1" dirty="0" smtClean="0"/>
              <a:t>у учащихся и основным средством её формирования являются уроки математики.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Главной задачей уроков математики являются - </a:t>
            </a:r>
            <a:r>
              <a:rPr lang="ru-RU" sz="2400" b="1" dirty="0" smtClean="0">
                <a:solidFill>
                  <a:srgbClr val="7030A0"/>
                </a:solidFill>
              </a:rPr>
              <a:t>интеллектуальное развитие </a:t>
            </a:r>
            <a:r>
              <a:rPr lang="ru-RU" sz="2400" b="1" dirty="0" smtClean="0"/>
              <a:t>ребенка, важной составляющей которого является словесно-логическое мышление. </a:t>
            </a:r>
            <a:endParaRPr lang="ru-RU" sz="24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577" y="313509"/>
            <a:ext cx="7916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 Технология проблемного обучения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 Работа с символическим текстом: диаграммами, таблицами, чертежами.</a:t>
            </a:r>
            <a:endParaRPr lang="ru-RU" sz="2400" b="1" i="1" dirty="0"/>
          </a:p>
        </p:txBody>
      </p:sp>
      <p:pic>
        <p:nvPicPr>
          <p:cNvPr id="3" name="Рисунок 2" descr="диаграммы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42900" y="1867988"/>
            <a:ext cx="3824151" cy="4311633"/>
          </a:xfrm>
          <a:prstGeom prst="rect">
            <a:avLst/>
          </a:prstGeom>
        </p:spPr>
      </p:pic>
      <p:pic>
        <p:nvPicPr>
          <p:cNvPr id="4" name="Рисунок 3" descr="таблицы.jpg"/>
          <p:cNvPicPr>
            <a:picLocks noChangeAspect="1"/>
          </p:cNvPicPr>
          <p:nvPr/>
        </p:nvPicPr>
        <p:blipFill>
          <a:blip r:embed="rId3"/>
          <a:srcRect t="17550" r="102" b="23243"/>
          <a:stretch>
            <a:fillRect/>
          </a:stretch>
        </p:blipFill>
        <p:spPr>
          <a:xfrm>
            <a:off x="4345578" y="1867989"/>
            <a:ext cx="4262846" cy="33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-8149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35696" y="427038"/>
            <a:ext cx="7003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Логические задания на уроках математики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user\Desktop\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3" y="1700808"/>
            <a:ext cx="4190956" cy="150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а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907" y="1918543"/>
            <a:ext cx="2381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907" y="1918543"/>
            <a:ext cx="2381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м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58" y="2204864"/>
            <a:ext cx="3570439" cy="128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а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19" y="3699537"/>
            <a:ext cx="4277389" cy="153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57" y="5041795"/>
            <a:ext cx="3473359" cy="125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269" y="444137"/>
            <a:ext cx="7249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Игровые технологии (ребусы, кроссворды, математические игры)</a:t>
            </a:r>
            <a:endParaRPr lang="ru-RU" sz="2400" b="1" i="1" dirty="0"/>
          </a:p>
        </p:txBody>
      </p:sp>
      <p:pic>
        <p:nvPicPr>
          <p:cNvPr id="3" name="Рисунок 2" descr="кроссворды и ребусы.jpg"/>
          <p:cNvPicPr>
            <a:picLocks noChangeAspect="1"/>
          </p:cNvPicPr>
          <p:nvPr/>
        </p:nvPicPr>
        <p:blipFill>
          <a:blip r:embed="rId2"/>
          <a:srcRect t="22265" r="408"/>
          <a:stretch>
            <a:fillRect/>
          </a:stretch>
        </p:blipFill>
        <p:spPr>
          <a:xfrm>
            <a:off x="165462" y="1345475"/>
            <a:ext cx="4249783" cy="4411762"/>
          </a:xfrm>
          <a:prstGeom prst="rect">
            <a:avLst/>
          </a:prstGeom>
        </p:spPr>
      </p:pic>
      <p:pic>
        <p:nvPicPr>
          <p:cNvPr id="4" name="Рисунок 3" descr="игры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15394" y="1881051"/>
            <a:ext cx="4236720" cy="21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2651e79-99f3-4122-9bf8-b31c1477ac24.jpg"/>
          <p:cNvPicPr>
            <a:picLocks noChangeAspect="1"/>
          </p:cNvPicPr>
          <p:nvPr/>
        </p:nvPicPr>
        <p:blipFill>
          <a:blip r:embed="rId2" cstate="screen"/>
          <a:srcRect b="-95"/>
          <a:stretch>
            <a:fillRect/>
          </a:stretch>
        </p:blipFill>
        <p:spPr>
          <a:xfrm rot="16200000">
            <a:off x="2485208" y="-1982287"/>
            <a:ext cx="2429693" cy="6864531"/>
          </a:xfrm>
          <a:prstGeom prst="rect">
            <a:avLst/>
          </a:prstGeom>
        </p:spPr>
      </p:pic>
      <p:pic>
        <p:nvPicPr>
          <p:cNvPr id="3" name="Рисунок 2" descr="d2f12410-ca41-4cd4-bec8-f78d543e7b8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6200000">
            <a:off x="3784964" y="885009"/>
            <a:ext cx="3043645" cy="673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620688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5" name="Picture 1" descr="ca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908720"/>
            <a:ext cx="5679998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f9776ff-6fd3-4864-a5e0-4b25f692980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16200000">
            <a:off x="3066505" y="-1832064"/>
            <a:ext cx="2481943" cy="6773091"/>
          </a:xfrm>
          <a:prstGeom prst="rect">
            <a:avLst/>
          </a:prstGeom>
        </p:spPr>
      </p:pic>
      <p:pic>
        <p:nvPicPr>
          <p:cNvPr id="3" name="Рисунок 2" descr="53c34808-739b-4464-a5ce-24c1da0e983d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6200000">
            <a:off x="3380017" y="610688"/>
            <a:ext cx="1894114" cy="681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620688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7" name="Picture 3" descr="roun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780928"/>
            <a:ext cx="1728192" cy="1728192"/>
          </a:xfrm>
          <a:prstGeom prst="rect">
            <a:avLst/>
          </a:prstGeom>
          <a:noFill/>
        </p:spPr>
      </p:pic>
      <p:pic>
        <p:nvPicPr>
          <p:cNvPr id="52226" name="Picture 2" descr="round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132856"/>
            <a:ext cx="1440160" cy="1440160"/>
          </a:xfrm>
          <a:prstGeom prst="rect">
            <a:avLst/>
          </a:prstGeom>
          <a:noFill/>
        </p:spPr>
      </p:pic>
      <p:pic>
        <p:nvPicPr>
          <p:cNvPr id="52225" name="Picture 1" descr="round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717032"/>
            <a:ext cx="1728192" cy="1728192"/>
          </a:xfrm>
          <a:prstGeom prst="rect">
            <a:avLst/>
          </a:prstGeom>
          <a:noFill/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483768" y="441539"/>
            <a:ext cx="666023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ja-JP" sz="2800" b="1" dirty="0" smtClean="0">
                <a:solidFill>
                  <a:srgbClr val="7030A0"/>
                </a:solidFill>
              </a:rPr>
              <a:t>Закономерности  в числах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ja-JP" sz="16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ja-JP" sz="1600" b="1" dirty="0" smtClean="0"/>
              <a:t>Впишите в свободный сектор последнего кружка число, которое соответствовало бы закономерности, объединяющей все остальные числа.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ja-JP" sz="1600" b="1" dirty="0" smtClean="0"/>
              <a:t>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ja-JP" sz="1600" b="1" dirty="0" smtClean="0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4290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endParaRPr kumimoji="0" lang="ru-RU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4290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endParaRPr kumimoji="0" lang="ru-RU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620688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4290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endParaRPr kumimoji="0" lang="ru-RU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4290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endParaRPr kumimoji="0" lang="ru-RU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764704"/>
            <a:ext cx="4572000" cy="560153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Числовые ряды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400" b="1" dirty="0" smtClean="0"/>
              <a:t>24,21,19,18,15,13,   ,    ,7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1,4,9,16,   ,   ,49,64,81,100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16,17,15,18,14,19,   ,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1,3,6,8,16,18,   ,   ,76,78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7,16,9;5,21,16;9,   ,4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2,4,8,10,20,22,   ,   ,92,94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24,22,19,15,   ,</a:t>
            </a:r>
            <a:endParaRPr lang="ru-RU" sz="24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2289818" y="1057635"/>
            <a:ext cx="4757706" cy="1548053"/>
            <a:chOff x="936104" y="71998"/>
            <a:chExt cx="4757706" cy="154805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936104" y="71998"/>
              <a:ext cx="4757706" cy="154805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981445" y="117339"/>
              <a:ext cx="4667024" cy="14573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solidFill>
                    <a:schemeClr val="tx1"/>
                  </a:solidFill>
                </a:rPr>
                <a:t>Функциональная  компетентность</a:t>
              </a:r>
              <a:endParaRPr lang="ru-RU" sz="3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354992" y="2682227"/>
            <a:ext cx="402530" cy="959710"/>
            <a:chOff x="3968332" y="1766261"/>
            <a:chExt cx="402530" cy="959710"/>
          </a:xfrm>
        </p:grpSpPr>
        <p:sp>
          <p:nvSpPr>
            <p:cNvPr id="21" name="Двойная стрелка влево/вправо 20"/>
            <p:cNvSpPr/>
            <p:nvPr/>
          </p:nvSpPr>
          <p:spPr>
            <a:xfrm rot="3646274">
              <a:off x="3689742" y="2044851"/>
              <a:ext cx="959710" cy="402530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Двойная стрелка влево/вправо 6"/>
            <p:cNvSpPr/>
            <p:nvPr/>
          </p:nvSpPr>
          <p:spPr>
            <a:xfrm rot="3646274">
              <a:off x="3810501" y="2125357"/>
              <a:ext cx="718192" cy="241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20" name="Скругленный прямоугольник 8"/>
          <p:cNvSpPr/>
          <p:nvPr/>
        </p:nvSpPr>
        <p:spPr>
          <a:xfrm>
            <a:off x="570480" y="3698657"/>
            <a:ext cx="3461927" cy="17264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solidFill>
                  <a:schemeClr val="tx1"/>
                </a:solidFill>
              </a:rPr>
              <a:t>Функциональная</a:t>
            </a:r>
            <a:r>
              <a:rPr lang="ru-RU" sz="2800" b="1" kern="1200" dirty="0" smtClean="0">
                <a:solidFill>
                  <a:schemeClr val="bg1"/>
                </a:solidFill>
              </a:rPr>
              <a:t>  </a:t>
            </a:r>
            <a:r>
              <a:rPr lang="ru-RU" sz="2800" b="1" kern="1200" dirty="0" smtClean="0">
                <a:solidFill>
                  <a:schemeClr val="tx1"/>
                </a:solidFill>
              </a:rPr>
              <a:t>грамотность</a:t>
            </a:r>
            <a:endParaRPr lang="ru-RU" sz="2800" b="1" kern="1200" dirty="0">
              <a:solidFill>
                <a:schemeClr val="tx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153871" y="4293861"/>
            <a:ext cx="817967" cy="420952"/>
            <a:chOff x="2767212" y="2593426"/>
            <a:chExt cx="817967" cy="420952"/>
          </a:xfrm>
        </p:grpSpPr>
        <p:sp>
          <p:nvSpPr>
            <p:cNvPr id="17" name="Двойная стрелка влево/вправо 16"/>
            <p:cNvSpPr/>
            <p:nvPr/>
          </p:nvSpPr>
          <p:spPr>
            <a:xfrm rot="10822562">
              <a:off x="2767212" y="2593426"/>
              <a:ext cx="817967" cy="420952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Двойная стрелка влево/вправо 10"/>
            <p:cNvSpPr/>
            <p:nvPr/>
          </p:nvSpPr>
          <p:spPr>
            <a:xfrm rot="21622562">
              <a:off x="2893498" y="2677616"/>
              <a:ext cx="565395" cy="2525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588077" y="2695476"/>
            <a:ext cx="358190" cy="931751"/>
            <a:chOff x="2201417" y="1779510"/>
            <a:chExt cx="358190" cy="931751"/>
          </a:xfrm>
        </p:grpSpPr>
        <p:sp>
          <p:nvSpPr>
            <p:cNvPr id="13" name="Двойная стрелка влево/вправо 12"/>
            <p:cNvSpPr/>
            <p:nvPr/>
          </p:nvSpPr>
          <p:spPr>
            <a:xfrm rot="18159952">
              <a:off x="1914636" y="2066291"/>
              <a:ext cx="931751" cy="358190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Двойная стрелка влево/вправо 14"/>
            <p:cNvSpPr/>
            <p:nvPr/>
          </p:nvSpPr>
          <p:spPr>
            <a:xfrm rot="18159952">
              <a:off x="2022093" y="2137929"/>
              <a:ext cx="716837" cy="214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/>
            </a:p>
          </p:txBody>
        </p:sp>
      </p:grpSp>
      <p:sp>
        <p:nvSpPr>
          <p:cNvPr id="25" name="Скругленный прямоугольник 8"/>
          <p:cNvSpPr/>
          <p:nvPr/>
        </p:nvSpPr>
        <p:spPr>
          <a:xfrm>
            <a:off x="5146305" y="3769234"/>
            <a:ext cx="3461927" cy="17264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solidFill>
                  <a:schemeClr val="tx1"/>
                </a:solidFill>
              </a:rPr>
              <a:t>Функциональная  культура </a:t>
            </a:r>
            <a:endParaRPr lang="ru-RU" sz="28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8663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332656"/>
            <a:ext cx="66967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Различные  формы  работы над задачей: </a:t>
            </a:r>
            <a:r>
              <a:rPr lang="ru-RU" sz="3200" dirty="0" smtClean="0">
                <a:solidFill>
                  <a:srgbClr val="7030A0"/>
                </a:solidFill>
              </a:rPr>
              <a:t/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1600" b="1" dirty="0" smtClean="0"/>
              <a:t>1. Работа над решенной задачей. </a:t>
            </a:r>
            <a:br>
              <a:rPr lang="ru-RU" sz="1600" b="1" dirty="0" smtClean="0"/>
            </a:br>
            <a:r>
              <a:rPr lang="ru-RU" sz="1600" b="1" dirty="0" smtClean="0"/>
              <a:t>2. Решение задач различными способами. </a:t>
            </a:r>
            <a:br>
              <a:rPr lang="ru-RU" sz="1600" b="1" dirty="0" smtClean="0"/>
            </a:br>
            <a:r>
              <a:rPr lang="ru-RU" sz="1600" b="1" dirty="0" smtClean="0"/>
              <a:t>3. Правильно организованный способ анализа задачи - от вопроса или от данных к вопросу. </a:t>
            </a:r>
            <a:br>
              <a:rPr lang="ru-RU" sz="1600" b="1" dirty="0" smtClean="0"/>
            </a:br>
            <a:r>
              <a:rPr lang="ru-RU" sz="1600" b="1" dirty="0" smtClean="0"/>
              <a:t>4. Представление ситуации, описанной в задаче (нарисовать "картинку"). </a:t>
            </a:r>
            <a:br>
              <a:rPr lang="ru-RU" sz="1600" b="1" dirty="0" smtClean="0"/>
            </a:br>
            <a:r>
              <a:rPr lang="ru-RU" sz="1600" b="1" dirty="0" smtClean="0"/>
              <a:t>5. Самостоятельное составление задач учащимися. </a:t>
            </a:r>
            <a:br>
              <a:rPr lang="ru-RU" sz="1600" b="1" dirty="0" smtClean="0"/>
            </a:br>
            <a:r>
              <a:rPr lang="ru-RU" sz="1600" b="1" dirty="0" smtClean="0"/>
              <a:t>6. Решение задач с недостающими данными. </a:t>
            </a:r>
            <a:br>
              <a:rPr lang="ru-RU" sz="1600" b="1" dirty="0" smtClean="0"/>
            </a:br>
            <a:r>
              <a:rPr lang="ru-RU" sz="1600" b="1" dirty="0" smtClean="0"/>
              <a:t>7. Изменение вопроса задачи. </a:t>
            </a:r>
            <a:br>
              <a:rPr lang="ru-RU" sz="1600" b="1" dirty="0" smtClean="0"/>
            </a:br>
            <a:r>
              <a:rPr lang="ru-RU" sz="1600" b="1" dirty="0" smtClean="0"/>
              <a:t>8. Составление различных выражений по данным задачи и объяснение, что означает то или иное выражение. </a:t>
            </a:r>
            <a:br>
              <a:rPr lang="ru-RU" sz="1600" b="1" dirty="0" smtClean="0"/>
            </a:br>
            <a:r>
              <a:rPr lang="ru-RU" sz="1600" b="1" dirty="0" smtClean="0"/>
              <a:t>9. Объяснение готового решения задачи. </a:t>
            </a:r>
            <a:br>
              <a:rPr lang="ru-RU" sz="1600" b="1" dirty="0" smtClean="0"/>
            </a:br>
            <a:r>
              <a:rPr lang="ru-RU" sz="1600" b="1" dirty="0" smtClean="0"/>
              <a:t>10. Использование приема сравнения задач и их решений. </a:t>
            </a:r>
            <a:br>
              <a:rPr lang="ru-RU" sz="1600" b="1" dirty="0" smtClean="0"/>
            </a:br>
            <a:r>
              <a:rPr lang="ru-RU" sz="1600" b="1" dirty="0" smtClean="0"/>
              <a:t>11. Запись двух решений на доске - одного верного и другого неверного. </a:t>
            </a:r>
            <a:br>
              <a:rPr lang="ru-RU" sz="1600" b="1" dirty="0" smtClean="0"/>
            </a:br>
            <a:r>
              <a:rPr lang="ru-RU" sz="1600" b="1" dirty="0" smtClean="0"/>
              <a:t>12. Изменение условия задачи так, чтобы задача решалась другим действием. </a:t>
            </a:r>
            <a:br>
              <a:rPr lang="ru-RU" sz="1600" b="1" dirty="0" smtClean="0"/>
            </a:br>
            <a:r>
              <a:rPr lang="ru-RU" sz="1600" b="1" dirty="0" smtClean="0"/>
              <a:t>13. Закончить решение задачи. </a:t>
            </a:r>
            <a:br>
              <a:rPr lang="ru-RU" sz="1600" b="1" dirty="0" smtClean="0"/>
            </a:br>
            <a:r>
              <a:rPr lang="ru-RU" sz="1600" b="1" dirty="0" smtClean="0"/>
              <a:t>14. Какой вопрос и какое действие лишнее в решении задачи (или, наоборот, восстановить пропущенный вопрос и действие в задаче). </a:t>
            </a:r>
            <a:br>
              <a:rPr lang="ru-RU" sz="1600" b="1" dirty="0" smtClean="0"/>
            </a:br>
            <a:r>
              <a:rPr lang="ru-RU" sz="1600" b="1" dirty="0" smtClean="0"/>
              <a:t>15. Составление аналогичной задачи с измененными данными. </a:t>
            </a:r>
            <a:br>
              <a:rPr lang="ru-RU" sz="1600" b="1" dirty="0" smtClean="0"/>
            </a:br>
            <a:r>
              <a:rPr lang="ru-RU" sz="1600" b="1" dirty="0" smtClean="0"/>
              <a:t>16. Решение обратных задач. </a:t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мостоятельноесоставление задач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8967" y="587828"/>
            <a:ext cx="7463696" cy="422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8457" y="235131"/>
            <a:ext cx="7837714" cy="2508069"/>
          </a:xfrm>
          <a:prstGeom prst="rect">
            <a:avLst/>
          </a:prstGeom>
        </p:spPr>
      </p:pic>
      <p:pic>
        <p:nvPicPr>
          <p:cNvPr id="3" name="Рисунок 2" descr="img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8274" y="3435531"/>
            <a:ext cx="7106195" cy="2690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9897" y="2821577"/>
            <a:ext cx="7171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Задача с избыточными данными.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834" y="404949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Решение комбинаторных задач. Построение дерева возможностей.</a:t>
            </a:r>
            <a:endParaRPr lang="ru-RU" sz="2400" i="1" dirty="0"/>
          </a:p>
        </p:txBody>
      </p:sp>
      <p:pic>
        <p:nvPicPr>
          <p:cNvPr id="3" name="Рисунок 2" descr="img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2881" y="1384664"/>
            <a:ext cx="5094514" cy="3344091"/>
          </a:xfrm>
          <a:prstGeom prst="rect">
            <a:avLst/>
          </a:prstGeom>
        </p:spPr>
      </p:pic>
      <p:pic>
        <p:nvPicPr>
          <p:cNvPr id="4" name="Рисунок 3" descr="stranica_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668" y="1066264"/>
            <a:ext cx="3544389" cy="4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1196752"/>
            <a:ext cx="60486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Систематическое использование на уроках математики  специальных задач и заданий, направленных на развитие логического мышления,  формирует и развивает функциональную грамотность  младших школьников, </a:t>
            </a:r>
          </a:p>
          <a:p>
            <a:r>
              <a:rPr lang="ru-RU" sz="2400" b="1" dirty="0" smtClean="0"/>
              <a:t> позволяет более уверенно ориентироваться в простейших закономерностях окружающей их действительности и активнее использовать математические знания в повседневной жизни. </a:t>
            </a:r>
            <a:endParaRPr lang="ru-RU" sz="24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620688"/>
            <a:ext cx="626469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Учебный предмет  </a:t>
            </a:r>
            <a:r>
              <a:rPr lang="ru-RU" sz="2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“Литературное  чтение” </a:t>
            </a: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предусматривает овладение учащимися навыками грамотного беглого чтения, </a:t>
            </a: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ознакомления с произведениями детской литературы и формированием умений работы с текстом, </a:t>
            </a: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а также умением найти нужную книгу в библиотеке, </a:t>
            </a: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умение подобрать произведение на заданную тему</a:t>
            </a: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умение оценить работу товарища; </a:t>
            </a: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умение слушать и слышать, высказывать своё отношение к прочитанному, к услышанному.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59" y="471055"/>
            <a:ext cx="8278644" cy="638694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«читательская грамотность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Читательская грамотность —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</a:t>
            </a:r>
            <a:r>
              <a:rPr lang="ru-RU" sz="3200" b="1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возможности</a:t>
            </a:r>
            <a:r>
              <a:rPr lang="ru-RU" sz="32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3100" b="1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ru-RU" b="1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b="1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740" y="5002305"/>
            <a:ext cx="2124635" cy="165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1659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78691"/>
            <a:ext cx="6347714" cy="1422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2"/>
                </a:solidFill>
              </a:rPr>
              <a:t> </a:t>
            </a:r>
            <a:r>
              <a:rPr lang="ru-RU" sz="3600" dirty="0">
                <a:solidFill>
                  <a:schemeClr val="accent2"/>
                </a:solidFill>
              </a:rPr>
              <a:t>Работа с текстом во время чтения.</a:t>
            </a:r>
            <a:br>
              <a:rPr lang="ru-RU" sz="3600" dirty="0">
                <a:solidFill>
                  <a:schemeClr val="accent2"/>
                </a:solidFill>
              </a:rPr>
            </a:b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8764" y="2835563"/>
            <a:ext cx="7629236" cy="2281381"/>
          </a:xfrm>
        </p:spPr>
        <p:txBody>
          <a:bodyPr>
            <a:noAutofit/>
          </a:bodyPr>
          <a:lstStyle/>
          <a:p>
            <a:r>
              <a:rPr lang="ru-RU" sz="2800" dirty="0" smtClean="0"/>
              <a:t>1.Первичное </a:t>
            </a:r>
            <a:r>
              <a:rPr lang="ru-RU" sz="2800" dirty="0"/>
              <a:t>чтение текста. </a:t>
            </a:r>
            <a:r>
              <a:rPr lang="ru-RU" sz="2000" dirty="0"/>
              <a:t>Самостоятельное чтение в классе, или чтение-слушание, или комбинированное чтение (на выбор учителя) в соответствии с особенностями текста, возрастными и индивидуальными возможностями учащихся.</a:t>
            </a:r>
          </a:p>
          <a:p>
            <a:r>
              <a:rPr lang="ru-RU" sz="2800" dirty="0" smtClean="0"/>
              <a:t>2</a:t>
            </a:r>
            <a:r>
              <a:rPr lang="ru-RU" sz="2800" dirty="0"/>
              <a:t>. </a:t>
            </a:r>
            <a:r>
              <a:rPr lang="ru-RU" sz="2800" dirty="0" err="1"/>
              <a:t>Перечитывание</a:t>
            </a:r>
            <a:r>
              <a:rPr lang="ru-RU" sz="2800" dirty="0"/>
              <a:t> текста</a:t>
            </a:r>
            <a:r>
              <a:rPr lang="ru-RU" sz="2000" dirty="0"/>
              <a:t>. Медленное «вдумчивое» повторное чтение (всего текста или его отдельных фрагментов). Анализ текста (приёмы: диалог с автором через текст, комментированное чтение, беседа по прочитанному, выделение ключевых слов и проч.).</a:t>
            </a:r>
          </a:p>
          <a:p>
            <a:r>
              <a:rPr lang="ru-RU" sz="2800" dirty="0" smtClean="0"/>
              <a:t>3</a:t>
            </a:r>
            <a:r>
              <a:rPr lang="ru-RU" sz="2800" dirty="0"/>
              <a:t>. Беседа по содержанию в целом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/>
              <a:t>Обобщение прочитанного. Постановка к тексту обобщающих вопросов.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314" y="10391"/>
            <a:ext cx="20002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2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0108" y="89210"/>
            <a:ext cx="443261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</a:t>
            </a:r>
            <a:r>
              <a:rPr lang="ru-RU" altLang="ru-RU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dirty="0"/>
          </a:p>
        </p:txBody>
      </p:sp>
      <p:pic>
        <p:nvPicPr>
          <p:cNvPr id="3" name="Графический объект1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5984" y="889428"/>
            <a:ext cx="3320856" cy="3558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0884" y="4772721"/>
            <a:ext cx="8171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>
              <a:spcBef>
                <a:spcPct val="0"/>
              </a:spcBef>
            </a:pP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 повсюду лежит снег. Деревья 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в </a:t>
            </a: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белые шубки нарядились. Солнце светит, но не греет. Морозно! В домах топят печи. Люди зимой подкармливают птиц, заботятся о домашних животных. Детям нравятся зимние развлечения: катание на санках, лыжах, коньках, игры в хоккей, снежки. Очень любят дети лепить снеговиков, строить снежные крепости. </a:t>
            </a:r>
            <a:endParaRPr lang="ru-RU" alt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5515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8303" y="267629"/>
            <a:ext cx="5829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стихотворения </a:t>
            </a:r>
            <a:br>
              <a:rPr lang="ru-RU" alt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П.Воронько</a:t>
            </a:r>
            <a:r>
              <a:rPr lang="ru-RU" alt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«Пирог»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Графический объект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7724" y="1711713"/>
            <a:ext cx="2424113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00233" y="2285993"/>
            <a:ext cx="39809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Падал снег на порог,</a:t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 слепил себе пирог,</a:t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пока лепил и пёк</a:t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Ручейком пирог утёк.</a:t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Пироги себе пеки</a:t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из снега – из муки.</a:t>
            </a:r>
          </a:p>
        </p:txBody>
      </p:sp>
    </p:spTree>
    <p:extLst>
      <p:ext uri="{BB962C8B-B14F-4D97-AF65-F5344CB8AC3E}">
        <p14:creationId xmlns:p14="http://schemas.microsoft.com/office/powerpoint/2010/main" val="117525905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Содержание функциональной грамотности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Содержимое 3" descr="1.jpg"/>
          <p:cNvPicPr>
            <a:picLocks noChangeAspect="1"/>
          </p:cNvPicPr>
          <p:nvPr/>
        </p:nvPicPr>
        <p:blipFill>
          <a:blip r:embed="rId3" cstate="print"/>
          <a:srcRect t="7886" b="25642"/>
          <a:stretch>
            <a:fillRect/>
          </a:stretch>
        </p:blipFill>
        <p:spPr>
          <a:xfrm>
            <a:off x="467544" y="1268760"/>
            <a:ext cx="8136904" cy="496855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  <a:latin typeface="Comic Sans MS" pitchFamily="66" charset="0"/>
              </a:rPr>
              <a:t>«Работа с текстом»</a:t>
            </a:r>
            <a:r>
              <a:rPr lang="ru-RU" sz="3600" b="1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3600" b="1" smtClean="0">
                <a:solidFill>
                  <a:srgbClr val="002060"/>
                </a:solidFill>
                <a:latin typeface="Comic Sans MS" pitchFamily="66" charset="0"/>
              </a:rPr>
            </a:br>
            <a:endParaRPr lang="ru-RU" sz="3200" smtClean="0">
              <a:solidFill>
                <a:srgbClr val="C00000"/>
              </a:solidFill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 l="25000" t="13734" r="43893" b="5067"/>
          <a:stretch>
            <a:fillRect/>
          </a:stretch>
        </p:blipFill>
        <p:spPr bwMode="auto">
          <a:xfrm>
            <a:off x="4572000" y="1341438"/>
            <a:ext cx="3168650" cy="4651375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/>
          <a:srcRect l="24976" t="11633" r="43089" b="3668"/>
          <a:stretch>
            <a:fillRect/>
          </a:stretch>
        </p:blipFill>
        <p:spPr bwMode="auto">
          <a:xfrm>
            <a:off x="1258888" y="1125538"/>
            <a:ext cx="3168650" cy="472598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3600" b="1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600" b="1" smtClean="0">
                <a:solidFill>
                  <a:srgbClr val="C00000"/>
                </a:solidFill>
                <a:latin typeface="Comic Sans MS" pitchFamily="66" charset="0"/>
              </a:rPr>
              <a:t>«Работа с текстом»</a:t>
            </a:r>
            <a:r>
              <a:rPr lang="ru-RU" sz="3600" b="1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3600" b="1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600" b="1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3600" b="1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600" b="1" smtClean="0">
                <a:solidFill>
                  <a:srgbClr val="002060"/>
                </a:solidFill>
                <a:latin typeface="Comic Sans MS" pitchFamily="66" charset="0"/>
              </a:rPr>
              <a:t>Рр</a:t>
            </a:r>
            <a:endParaRPr lang="ru-RU" sz="3200" smtClean="0">
              <a:solidFill>
                <a:srgbClr val="C00000"/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 l="28545" t="19334" r="46651" b="16267"/>
          <a:stretch>
            <a:fillRect/>
          </a:stretch>
        </p:blipFill>
        <p:spPr bwMode="auto">
          <a:xfrm>
            <a:off x="1258888" y="908050"/>
            <a:ext cx="3241675" cy="4732338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 l="27362" t="17934" r="47832" b="15567"/>
          <a:stretch>
            <a:fillRect/>
          </a:stretch>
        </p:blipFill>
        <p:spPr bwMode="auto">
          <a:xfrm>
            <a:off x="4643438" y="908050"/>
            <a:ext cx="3200400" cy="48244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Рисунок 1" descr="img_s1208174_1_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0"/>
            <a:ext cx="8928100" cy="674211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8856662" cy="677703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524000" y="3757263"/>
          <a:ext cx="6096000" cy="21183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67744" y="718143"/>
            <a:ext cx="6336704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Учитель  является организатором  самостоятельной активной познавательной деятельности учащихся, компетентным консультантом и помощником.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Его профессиональные умения направляются не просто на контроль знаний и умений школьников, а на диагностику их деятельности, чтобы вовремя помочь квалифицированными действиями, устранить намечающиеся трудности в познании и применении знаний. Эта роль значительно сложнее, нежели при традиционном обучении, и требует от учителя более высокого уровня мастерства.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20768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Рисунок 1" descr="img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0963"/>
            <a:ext cx="8905875" cy="664368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асиб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45" y="483327"/>
            <a:ext cx="6648995" cy="4986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67744" y="219998"/>
            <a:ext cx="6696744" cy="60016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7030A0"/>
                </a:solidFill>
              </a:rPr>
              <a:t>Цель учителя -  развить ребёнка.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-Развить мышление- из наглядно-действенного перевести его в абстрактно-логическое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-Развить речь, аналитико-синтетические способности, развить память и внимание,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фантазию и воображение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b="1" dirty="0" smtClean="0"/>
              <a:t>Пространственное восприятие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/>
              <a:t>-Развить моторную функцию, способность контролировать свои движения, а также мелкую моторику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/>
              <a:t>- Развить коммуникативные способности, способность общаться, контролировать эмоции, управлять своим поведением.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Решая эти задачи, педагог  получает в результате функционально развитую личность.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411760" y="1165394"/>
            <a:ext cx="6336704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7030A0"/>
                </a:solidFill>
              </a:rPr>
              <a:t>Условия  достижения данной цели: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- обучение носит </a:t>
            </a:r>
            <a:r>
              <a:rPr lang="ru-RU" sz="2400" b="1" dirty="0" err="1" smtClean="0"/>
              <a:t>деятельностный</a:t>
            </a:r>
            <a:r>
              <a:rPr lang="ru-RU" sz="2400" b="1" dirty="0" smtClean="0"/>
              <a:t> характер: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- учебный процесс ориентирован на развитие самостоятельности и ответственности за результаты деятельности: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- представляется возможность, для приобретения опыта достижения цели: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- правила оценивания отличаются чёткостью и понятны всем участникам учебного процесса: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- используются  технологии ЛОО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907704" y="751536"/>
            <a:ext cx="6768752" cy="52629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</a:rPr>
              <a:t>Приемы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-Технология проектной деятельности.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-Технология критического мышления, на основе построения проблемной ситуации: работа над деформированным текстом.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-Уровневая дифференциация обучения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-Информационные и коммуникативные технологии ( Интернет, средства </a:t>
            </a:r>
            <a:r>
              <a:rPr lang="ru-RU" sz="2400" b="1" dirty="0" err="1" smtClean="0"/>
              <a:t>мультимедия</a:t>
            </a:r>
            <a:r>
              <a:rPr lang="ru-RU" sz="2400" b="1" dirty="0" smtClean="0"/>
              <a:t>, библиотека)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411760" y="2132856"/>
            <a:ext cx="63573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Учебный предмет 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“Русский язык”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ориентирован на овладение учащимися функциональной грамотностью,   наряду  с этим учащиеся  овладевают навыком организации своего рабочего места ,  навыком работы с учебником, со словарем; навыком распределения времени;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навыком проверки работы  одноклассника ,  навыком нахождения ошибки;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навыком словесной оценки качества работы.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612845"/>
            <a:ext cx="624644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Составляющие   </a:t>
            </a:r>
            <a:r>
              <a:rPr lang="ru-RU" sz="2800" b="1" dirty="0" smtClean="0">
                <a:solidFill>
                  <a:srgbClr val="7030A0"/>
                </a:solidFill>
              </a:rPr>
              <a:t>функционально грамотной личности.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7030A0"/>
                </a:solidFill>
              </a:rPr>
              <a:t>1. Речевые умения: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/>
              <a:t>– конструировать предложения изученных видов (простые предложения с однородными членами, предложения с прямой речью, сложные);</a:t>
            </a:r>
            <a:br>
              <a:rPr lang="ru-RU" b="1" dirty="0" smtClean="0"/>
            </a:br>
            <a:r>
              <a:rPr lang="ru-RU" b="1" dirty="0" smtClean="0"/>
              <a:t>– использовать в речи изученные  синтаксические конструкции;</a:t>
            </a:r>
            <a:br>
              <a:rPr lang="ru-RU" b="1" dirty="0" smtClean="0"/>
            </a:br>
            <a:r>
              <a:rPr lang="ru-RU" b="1" dirty="0" smtClean="0"/>
              <a:t>– различать однозначные и многозначные слова;</a:t>
            </a:r>
            <a:br>
              <a:rPr lang="ru-RU" b="1" dirty="0" smtClean="0"/>
            </a:br>
            <a:r>
              <a:rPr lang="ru-RU" b="1" dirty="0" smtClean="0"/>
              <a:t>– видеть в тексте синонимы, антонимы; подбирать синонимы и антонимы к данным словам;</a:t>
            </a:r>
            <a:br>
              <a:rPr lang="ru-RU" b="1" dirty="0" smtClean="0"/>
            </a:br>
            <a:r>
              <a:rPr lang="ru-RU" b="1" dirty="0" smtClean="0"/>
              <a:t>– употреблять в речи слова с учётом их значения и лексической сочетаемости;</a:t>
            </a:r>
            <a:br>
              <a:rPr lang="ru-RU" b="1" dirty="0" smtClean="0"/>
            </a:br>
            <a:r>
              <a:rPr lang="ru-RU" b="1" dirty="0" smtClean="0"/>
              <a:t>– совместно с учителем </a:t>
            </a:r>
            <a:r>
              <a:rPr lang="ru-RU" b="1" dirty="0" err="1" smtClean="0"/>
              <a:t>семантизировать</a:t>
            </a:r>
            <a:r>
              <a:rPr lang="ru-RU" b="1" dirty="0" smtClean="0"/>
              <a:t> незнакомые слова.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1001</Words>
  <Application>Microsoft Office PowerPoint</Application>
  <PresentationFormat>Экран (4:3)</PresentationFormat>
  <Paragraphs>149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Понятие «читательская грамотность» Читательская грамотность —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возможности..  </vt:lpstr>
      <vt:lpstr> Работа с текстом во время чтения. </vt:lpstr>
      <vt:lpstr>Презентация PowerPoint</vt:lpstr>
      <vt:lpstr>Презентация PowerPoint</vt:lpstr>
      <vt:lpstr>«Работа с текстом» </vt:lpstr>
      <vt:lpstr> «Работа с текстом»  Рр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 функциональной грамотности  учащихся  начальной школы</dc:title>
  <dc:creator>я</dc:creator>
  <cp:lastModifiedBy>Секретарь</cp:lastModifiedBy>
  <cp:revision>64</cp:revision>
  <dcterms:created xsi:type="dcterms:W3CDTF">2013-03-25T13:50:52Z</dcterms:created>
  <dcterms:modified xsi:type="dcterms:W3CDTF">2021-12-10T10:28:09Z</dcterms:modified>
</cp:coreProperties>
</file>